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5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702"/>
    <a:srgbClr val="142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3" autoAdjust="0"/>
    <p:restoredTop sz="94118"/>
  </p:normalViewPr>
  <p:slideViewPr>
    <p:cSldViewPr snapToGrid="0">
      <p:cViewPr varScale="1">
        <p:scale>
          <a:sx n="107" d="100"/>
          <a:sy n="107" d="100"/>
        </p:scale>
        <p:origin x="4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770E5-518A-44D9-878D-F3D0910A20E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E5F90-21F9-4AE6-876C-B0CC62DC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5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F90-21F9-4AE6-876C-B0CC62DCA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58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F90-21F9-4AE6-876C-B0CC62DCA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F90-21F9-4AE6-876C-B0CC62DCA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53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F90-21F9-4AE6-876C-B0CC62DCA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55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F90-21F9-4AE6-876C-B0CC62DCA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76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F90-21F9-4AE6-876C-B0CC62DCA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61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F90-21F9-4AE6-876C-B0CC62DCA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6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B572B-8634-0F44-BDD7-30AD5F5359A1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CAED-588A-6D4B-9E76-C2B5664E808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8701877" y="6455578"/>
            <a:ext cx="349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Building Bridges, Learning Together</a:t>
            </a:r>
          </a:p>
        </p:txBody>
      </p:sp>
    </p:spTree>
    <p:extLst>
      <p:ext uri="{BB962C8B-B14F-4D97-AF65-F5344CB8AC3E}">
        <p14:creationId xmlns:p14="http://schemas.microsoft.com/office/powerpoint/2010/main" val="124621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02A48-1253-FD41-8D4C-BCC7AC12B9D8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EF14-3AA4-F249-B3C1-B379D7C3E1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70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75525-A791-B043-829D-71DC36A01B80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C33-A7A6-8749-97B8-EFEA5C3B51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75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29403B-954A-3440-B630-48B983722B3D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7C48-736F-4D4B-8748-2F8DD77A4E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3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32A75-2184-2242-A402-A74A56E2BD21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F38F-219E-3342-925C-F44145C036B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8698717" y="6457681"/>
            <a:ext cx="349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Building Bridges, Learning Together</a:t>
            </a:r>
          </a:p>
        </p:txBody>
      </p:sp>
    </p:spTree>
    <p:extLst>
      <p:ext uri="{BB962C8B-B14F-4D97-AF65-F5344CB8AC3E}">
        <p14:creationId xmlns:p14="http://schemas.microsoft.com/office/powerpoint/2010/main" val="46574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43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350818"/>
            <a:ext cx="4937760" cy="4518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350818"/>
            <a:ext cx="4937760" cy="45182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04AB2-09AB-A340-90B4-1D7A0EF3F8A4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A27A-00BD-954A-980C-D82471D222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77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7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1203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148318"/>
            <a:ext cx="4937760" cy="37207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41203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148318"/>
            <a:ext cx="4937760" cy="3720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EDEAA-1098-DB4F-B19E-6A9DC7210218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FB0-94E3-7045-BBEA-0880DF0885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26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D6002-4012-FA49-8599-C3CD4DB41936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2391-6E3E-5D42-A473-CEF2FDA4C7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76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04402-7E12-924A-B79B-7601533AB4D0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069F-7642-A502-25292E623B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09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87B887F-4419-7349-836A-803DAEE39311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7A3F09-0386-4841-B801-4746FB9CD4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03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D4E90-6369-E643-B932-E3A1BAE323FB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99D-09E7-CC48-AEB4-569AC42206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65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23555"/>
            <a:ext cx="10058400" cy="44455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459E6B-2BA2-C340-BACA-A0EFF793179D}" type="datetimeFigureOut">
              <a:rPr lang="en-US" smtClean="0"/>
              <a:pPr>
                <a:defRPr/>
              </a:pPr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477B1A-4CC5-544C-9349-8397C28C67C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88720" y="127262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8698717" y="6455578"/>
            <a:ext cx="349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</a:rPr>
              <a:t>Building Bridges, Learning Together</a:t>
            </a:r>
          </a:p>
        </p:txBody>
      </p:sp>
    </p:spTree>
    <p:extLst>
      <p:ext uri="{BB962C8B-B14F-4D97-AF65-F5344CB8AC3E}">
        <p14:creationId xmlns:p14="http://schemas.microsoft.com/office/powerpoint/2010/main" val="208852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9261" y="5192713"/>
            <a:ext cx="9123253" cy="8239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dirty="0"/>
              <a:t>Maine Integrated Primary School</a:t>
            </a:r>
          </a:p>
        </p:txBody>
      </p:sp>
      <p:sp>
        <p:nvSpPr>
          <p:cNvPr id="92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9094" y="6083930"/>
            <a:ext cx="6473825" cy="5937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Building Bridges, Learning Together</a:t>
            </a:r>
          </a:p>
        </p:txBody>
      </p:sp>
      <p:pic>
        <p:nvPicPr>
          <p:cNvPr id="922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329" y="4966330"/>
            <a:ext cx="171132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" y="0"/>
            <a:ext cx="12191985" cy="491507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SEAG Primary 6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buFont typeface="Calibri" panose="020F0502020204030204" pitchFamily="34" charset="0"/>
              <a:buNone/>
              <a:defRPr/>
            </a:pPr>
            <a:r>
              <a:rPr lang="en-GB" cap="small" dirty="0"/>
              <a:t>Edel Woodin, Principal</a:t>
            </a:r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2175" y="347664"/>
            <a:ext cx="2787650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SEAG DATES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1097279" y="1423555"/>
            <a:ext cx="8978373" cy="4701200"/>
          </a:xfrm>
        </p:spPr>
        <p:txBody>
          <a:bodyPr>
            <a:normAutofit/>
          </a:bodyPr>
          <a:lstStyle/>
          <a:p>
            <a:pPr lvl="1" eaLnBrk="1" hangingPunct="1"/>
            <a:endParaRPr lang="en-GB" altLang="en-US" sz="2400" dirty="0"/>
          </a:p>
          <a:p>
            <a:pPr lvl="1" eaLnBrk="1" hangingPunct="1"/>
            <a:r>
              <a:rPr lang="en-GB" altLang="en-US" sz="2400" dirty="0"/>
              <a:t>* </a:t>
            </a:r>
            <a:r>
              <a:rPr lang="en-GB" altLang="en-US" sz="2800" dirty="0"/>
              <a:t>Apply Early May 20024 to 20</a:t>
            </a:r>
            <a:r>
              <a:rPr lang="en-GB" altLang="en-US" sz="2800" baseline="30000" dirty="0"/>
              <a:t>th</a:t>
            </a:r>
            <a:r>
              <a:rPr lang="en-GB" altLang="en-US" sz="2800" dirty="0"/>
              <a:t> September 2024</a:t>
            </a:r>
          </a:p>
          <a:p>
            <a:pPr lvl="1" eaLnBrk="1" hangingPunct="1"/>
            <a:r>
              <a:rPr lang="en-GB" altLang="en-US" sz="2800" dirty="0"/>
              <a:t>* Admin fee of £20 children in receipt of Free School Meals can claim</a:t>
            </a:r>
          </a:p>
          <a:p>
            <a:pPr lvl="1" eaLnBrk="1" hangingPunct="1"/>
            <a:r>
              <a:rPr lang="en-GB" altLang="en-US" sz="2800" dirty="0"/>
              <a:t>   an exemption.</a:t>
            </a:r>
          </a:p>
          <a:p>
            <a:pPr lvl="1" eaLnBrk="1" hangingPunct="1"/>
            <a:r>
              <a:rPr lang="en-GB" altLang="en-US" sz="2800" dirty="0"/>
              <a:t>* </a:t>
            </a:r>
            <a:r>
              <a:rPr lang="en-GB" altLang="en-US" sz="2800" dirty="0" err="1"/>
              <a:t>Registerations</a:t>
            </a:r>
            <a:r>
              <a:rPr lang="en-GB" altLang="en-US" sz="2800" dirty="0"/>
              <a:t> are made through the SEAG online Portal</a:t>
            </a:r>
          </a:p>
          <a:p>
            <a:pPr lvl="1" eaLnBrk="1" hangingPunct="1"/>
            <a:r>
              <a:rPr lang="en-GB" altLang="en-US" sz="2800" dirty="0"/>
              <a:t>*Paper 1 –Saturday 16</a:t>
            </a:r>
            <a:r>
              <a:rPr lang="en-GB" altLang="en-US" sz="2800" baseline="30000" dirty="0"/>
              <a:t>th</a:t>
            </a:r>
            <a:r>
              <a:rPr lang="en-GB" altLang="en-US" sz="2800" dirty="0"/>
              <a:t> November 2024</a:t>
            </a:r>
          </a:p>
          <a:p>
            <a:pPr lvl="1" eaLnBrk="1" hangingPunct="1"/>
            <a:r>
              <a:rPr lang="en-GB" altLang="en-US" sz="2800" dirty="0"/>
              <a:t>* Paper 2 – Saturday 23</a:t>
            </a:r>
            <a:r>
              <a:rPr lang="en-GB" altLang="en-US" sz="2800" baseline="30000" dirty="0"/>
              <a:t>rd</a:t>
            </a:r>
            <a:r>
              <a:rPr lang="en-GB" altLang="en-US" sz="2800" dirty="0"/>
              <a:t> November 2024</a:t>
            </a:r>
          </a:p>
          <a:p>
            <a:pPr lvl="1" eaLnBrk="1" hangingPunct="1"/>
            <a:r>
              <a:rPr lang="en-GB" altLang="en-US" sz="2800" dirty="0"/>
              <a:t>* 63 SEAG member schools, Parents can choose which </a:t>
            </a:r>
          </a:p>
          <a:p>
            <a:pPr lvl="1" eaLnBrk="1" hangingPunct="1"/>
            <a:r>
              <a:rPr lang="en-GB" altLang="en-US" sz="2800" dirty="0"/>
              <a:t>    school to sit the test in.</a:t>
            </a: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TEST –FORMAT</a:t>
            </a:r>
            <a:endParaRPr lang="en-GB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548580"/>
            <a:ext cx="9202660" cy="4478409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Specification and Format  the same as 2023 Format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Test contains English and Numeracy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I hour 56 questions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Majority of test multiple choice – choice of 5 answers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10 Free response questions</a:t>
            </a:r>
          </a:p>
          <a:p>
            <a:pPr eaLnBrk="1" hangingPunct="1"/>
            <a:endParaRPr lang="en-GB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PRIMARY SIX PREPARATION-EASTER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Content Placeholder 3"/>
          <p:cNvSpPr>
            <a:spLocks noGrp="1"/>
          </p:cNvSpPr>
          <p:nvPr>
            <p:ph sz="half" idx="1"/>
          </p:nvPr>
        </p:nvSpPr>
        <p:spPr>
          <a:xfrm>
            <a:off x="1097279" y="1350818"/>
            <a:ext cx="10163067" cy="491771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At this point all of the curriculum has not been taught until the Summer.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Preparation will start Monday 3</a:t>
            </a:r>
            <a:r>
              <a:rPr lang="en-GB" altLang="en-US" sz="2800" baseline="30000" dirty="0"/>
              <a:t>rd</a:t>
            </a:r>
            <a:r>
              <a:rPr lang="en-GB" altLang="en-US" sz="2800" dirty="0"/>
              <a:t> March 2024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Monday – Test (timed)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Wednesday- Test (timed)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Weekend –Test – Learning </a:t>
            </a:r>
            <a:r>
              <a:rPr lang="en-GB" altLang="en-US" sz="2800" dirty="0" err="1"/>
              <a:t>Homeworks</a:t>
            </a:r>
            <a:r>
              <a:rPr lang="en-GB" altLang="en-US" sz="2800" dirty="0"/>
              <a:t>  sent home on a Friday</a:t>
            </a:r>
          </a:p>
          <a:p>
            <a:pPr lvl="1" eaLnBrk="1" hangingPunct="1">
              <a:lnSpc>
                <a:spcPct val="150000"/>
              </a:lnSpc>
            </a:pPr>
            <a:r>
              <a:rPr lang="en-GB" altLang="en-US" sz="2800" dirty="0"/>
              <a:t>Challenge Club on Monday 3.00pm to 3.45pm</a:t>
            </a:r>
          </a:p>
          <a:p>
            <a:pPr lvl="1" eaLnBrk="1" hangingPunct="1">
              <a:lnSpc>
                <a:spcPct val="150000"/>
              </a:lnSpc>
            </a:pPr>
            <a:endParaRPr lang="en-GB" altLang="en-US" sz="2800" dirty="0"/>
          </a:p>
          <a:p>
            <a:pPr lvl="1" eaLnBrk="1" hangingPunct="1">
              <a:lnSpc>
                <a:spcPct val="150000"/>
              </a:lnSpc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PRIMARY SIX – SUMMER TERM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D1C80-C947-F4B0-2DBD-E6E6A8E46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23554"/>
            <a:ext cx="10058400" cy="49427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3200" dirty="0"/>
              <a:t>* Monday – Timed Test</a:t>
            </a:r>
          </a:p>
          <a:p>
            <a:r>
              <a:rPr lang="en-GB" sz="3200" dirty="0"/>
              <a:t>* Wednesday- Timed Test</a:t>
            </a:r>
          </a:p>
          <a:p>
            <a:r>
              <a:rPr lang="en-GB" sz="3200" dirty="0"/>
              <a:t>* Thursday – Review Wednesday test (with Mrs Mc </a:t>
            </a:r>
            <a:r>
              <a:rPr lang="en-GB" sz="3200" dirty="0" err="1"/>
              <a:t>Cann</a:t>
            </a:r>
            <a:r>
              <a:rPr lang="en-GB" sz="3200" dirty="0"/>
              <a:t>)</a:t>
            </a:r>
          </a:p>
          <a:p>
            <a:r>
              <a:rPr lang="en-GB" sz="3200" dirty="0"/>
              <a:t>* Weekend Homework – Test ( marked at home)</a:t>
            </a:r>
          </a:p>
          <a:p>
            <a:r>
              <a:rPr lang="en-GB" sz="3200" dirty="0"/>
              <a:t>Children who are not sitting the test will be taken by the teacher during the Timed Test and tests supervised by Mrs Woodin.</a:t>
            </a:r>
          </a:p>
          <a:p>
            <a:r>
              <a:rPr lang="en-GB" sz="3200" dirty="0"/>
              <a:t>June – Meeting with Primary 6 Parents – Review Meeting</a:t>
            </a:r>
          </a:p>
          <a:p>
            <a:r>
              <a:rPr lang="en-GB" sz="3200" dirty="0"/>
              <a:t>Summer Packs sent out.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TEST PAPERS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97280" y="1423555"/>
            <a:ext cx="9495958" cy="44455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400" dirty="0"/>
          </a:p>
          <a:p>
            <a:pPr marL="355600" indent="-355600" defTabSz="720725">
              <a:buFontTx/>
              <a:buChar char="-"/>
            </a:pPr>
            <a:r>
              <a:rPr lang="en-GB" altLang="en-US" sz="2400" dirty="0"/>
              <a:t>Up to Easter simple PMP Primary 6 papers/ focus on answering similar type questions/Use GL and AQE Past Papers </a:t>
            </a:r>
          </a:p>
          <a:p>
            <a:pPr marL="355600" indent="-355600">
              <a:buFontTx/>
              <a:buChar char="-"/>
            </a:pPr>
            <a:r>
              <a:rPr lang="en-GB" altLang="en-US" sz="2400" dirty="0"/>
              <a:t>After Easter use SEAG papers </a:t>
            </a:r>
          </a:p>
          <a:p>
            <a:pPr marL="355600" indent="-355600">
              <a:buFontTx/>
              <a:buChar char="-"/>
            </a:pPr>
            <a:r>
              <a:rPr lang="en-GB" altLang="en-US" sz="2400" dirty="0"/>
              <a:t>Reduced timetable in relation to correcting tests and administering tests. </a:t>
            </a:r>
          </a:p>
          <a:p>
            <a:pPr marL="355600" indent="-355600">
              <a:buFontTx/>
              <a:buChar char="-"/>
            </a:pPr>
            <a:r>
              <a:rPr lang="en-GB" altLang="en-US" sz="2400" dirty="0"/>
              <a:t>Teach the National Curriculum and Not to the test.</a:t>
            </a:r>
          </a:p>
          <a:p>
            <a:pPr marL="355600" indent="-355600">
              <a:buFontTx/>
              <a:buChar char="-"/>
            </a:pPr>
            <a:r>
              <a:rPr lang="en-GB" altLang="en-US" sz="2400" dirty="0"/>
              <a:t>WE FOCUS ON PREPARING THE CHILDREN FOR THE TEST.</a:t>
            </a:r>
          </a:p>
          <a:p>
            <a:pPr marL="355600" indent="-355600">
              <a:buFontTx/>
              <a:buChar char="-"/>
            </a:pPr>
            <a:endParaRPr lang="en-GB" altLang="en-US" sz="2400" dirty="0"/>
          </a:p>
          <a:p>
            <a:pPr marL="0" indent="0">
              <a:buNone/>
            </a:pPr>
            <a:endParaRPr lang="en-GB" altLang="en-US" sz="2400" dirty="0"/>
          </a:p>
          <a:p>
            <a:pPr>
              <a:buFontTx/>
              <a:buChar char="-"/>
            </a:pPr>
            <a:endParaRPr lang="en-GB" altLang="en-US" sz="2400" dirty="0"/>
          </a:p>
          <a:p>
            <a:pPr>
              <a:buFontTx/>
              <a:buChar char="-"/>
            </a:pPr>
            <a:endParaRPr lang="en-GB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212745"/>
      </a:dk2>
      <a:lt2>
        <a:srgbClr val="0070C0"/>
      </a:lt2>
      <a:accent1>
        <a:srgbClr val="4E67C8"/>
      </a:accent1>
      <a:accent2>
        <a:srgbClr val="00206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10451</TotalTime>
  <Words>320</Words>
  <Application>Microsoft Office PowerPoint</Application>
  <PresentationFormat>Widescreen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Maine Integrated Primary School</vt:lpstr>
      <vt:lpstr>SEAG Primary 6 </vt:lpstr>
      <vt:lpstr>IMPORTANT SEAG DATES</vt:lpstr>
      <vt:lpstr>TEST –FORMAT</vt:lpstr>
      <vt:lpstr>PRIMARY SIX PREPARATION-EASTER</vt:lpstr>
      <vt:lpstr>PRIMARY SIX – SUMMER TERM</vt:lpstr>
      <vt:lpstr>TEST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Maine Integrated Primary School</dc:title>
  <dc:creator>Martin Woodward</dc:creator>
  <cp:lastModifiedBy>E Woodin</cp:lastModifiedBy>
  <cp:revision>77</cp:revision>
  <dcterms:created xsi:type="dcterms:W3CDTF">2015-12-03T19:36:34Z</dcterms:created>
  <dcterms:modified xsi:type="dcterms:W3CDTF">2024-02-26T12:33:34Z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martinwo@microsoft.com</vt:lpwstr>
  </property>
  <property fmtid="{D5CDD505-2E9C-101B-9397-08002B2CF9AE}" pid="5" name="MSIP_Label_f42aa342-8706-4288-bd11-ebb85995028c_SetDate">
    <vt:lpwstr>2017-12-12T14:06:39.6099262Z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